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9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image" Target="../media/image1.jpeg"/><Relationship Id="rId4" Type="http://schemas.openxmlformats.org/officeDocument/2006/relationships/image" Target="../media/image1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5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18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58428" y="-44009"/>
            <a:ext cx="24500856" cy="13804018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Docigize: Automatic digitization of Handwritten Bilingual Documents"/>
          <p:cNvSpPr txBox="1"/>
          <p:nvPr>
            <p:ph type="title"/>
          </p:nvPr>
        </p:nvSpPr>
        <p:spPr>
          <a:xfrm>
            <a:off x="1194611" y="1675797"/>
            <a:ext cx="17808102" cy="1015720"/>
          </a:xfrm>
          <a:prstGeom prst="rect">
            <a:avLst/>
          </a:prstGeom>
          <a:solidFill>
            <a:srgbClr val="FFFFFF">
              <a:alpha val="85364"/>
            </a:srgbClr>
          </a:solidFill>
        </p:spPr>
        <p:txBody>
          <a:bodyPr/>
          <a:lstStyle>
            <a:lvl1pPr defTabSz="457200">
              <a:lnSpc>
                <a:spcPct val="100000"/>
              </a:lnSpc>
              <a:defRPr spc="0" sz="4266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Docigize: Automatic digitization of Handwritten Bilingual Documents</a:t>
            </a:r>
          </a:p>
        </p:txBody>
      </p:sp>
      <p:sp>
        <p:nvSpPr>
          <p:cNvPr id="153" name="Musa Dildar Ahmed Cheema                  i191765…"/>
          <p:cNvSpPr txBox="1"/>
          <p:nvPr>
            <p:ph type="body" idx="22"/>
          </p:nvPr>
        </p:nvSpPr>
        <p:spPr>
          <a:xfrm>
            <a:off x="15199948" y="11819585"/>
            <a:ext cx="8622867" cy="1475906"/>
          </a:xfrm>
          <a:prstGeom prst="rect">
            <a:avLst/>
          </a:prstGeom>
          <a:solidFill>
            <a:srgbClr val="FFFFFF">
              <a:alpha val="87287"/>
            </a:srgbClr>
          </a:solidFill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685165">
              <a:defRPr sz="2988"/>
            </a:pPr>
            <a:r>
              <a:t>Musa Dildar Ahmed Cheema                  i191765</a:t>
            </a:r>
          </a:p>
          <a:p>
            <a:pPr defTabSz="685165">
              <a:defRPr sz="2988"/>
            </a:pPr>
            <a:r>
              <a:t>Mohammad Daniyal Shaiq                      i191894</a:t>
            </a:r>
          </a:p>
          <a:p>
            <a:pPr defTabSz="685165">
              <a:defRPr sz="2988"/>
            </a:pPr>
            <a:r>
              <a:t>Ali Kamal                                                   i191865</a:t>
            </a:r>
          </a:p>
        </p:txBody>
      </p:sp>
      <p:sp>
        <p:nvSpPr>
          <p:cNvPr id="154" name="(Handwritten Medical Prescriptions as a case study)"/>
          <p:cNvSpPr txBox="1"/>
          <p:nvPr>
            <p:ph type="body" sz="quarter" idx="1"/>
          </p:nvPr>
        </p:nvSpPr>
        <p:spPr>
          <a:xfrm>
            <a:off x="1199157" y="2686658"/>
            <a:ext cx="7508488" cy="493504"/>
          </a:xfrm>
          <a:prstGeom prst="rect">
            <a:avLst/>
          </a:prstGeom>
          <a:solidFill>
            <a:srgbClr val="FFFFFF">
              <a:alpha val="87287"/>
            </a:srgbClr>
          </a:solidFill>
        </p:spPr>
        <p:txBody>
          <a:bodyPr/>
          <a:lstStyle>
            <a:lvl1pPr defTabSz="443484">
              <a:defRPr sz="2586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(Handwritten Medical Prescriptions as a case study) </a:t>
            </a:r>
          </a:p>
        </p:txBody>
      </p:sp>
      <p:pic>
        <p:nvPicPr>
          <p:cNvPr id="155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1442362" y="470507"/>
            <a:ext cx="2404933" cy="2404933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upervisor: Dr. Muhammad Asif Naeem"/>
          <p:cNvSpPr txBox="1"/>
          <p:nvPr/>
        </p:nvSpPr>
        <p:spPr>
          <a:xfrm>
            <a:off x="1111187" y="12233688"/>
            <a:ext cx="5368506" cy="647701"/>
          </a:xfrm>
          <a:prstGeom prst="rect">
            <a:avLst/>
          </a:prstGeom>
          <a:solidFill>
            <a:srgbClr val="FFFFFF">
              <a:alpha val="87287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b="1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Supervisor: Dr. Muhammad Asif Naeem</a:t>
            </a:r>
            <a:endParaRPr b="0" sz="1200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ROBLEM STATEMENT"/>
          <p:cNvSpPr txBox="1"/>
          <p:nvPr>
            <p:ph type="body" sz="quarter" idx="1"/>
          </p:nvPr>
        </p:nvSpPr>
        <p:spPr>
          <a:xfrm>
            <a:off x="1206500" y="5445026"/>
            <a:ext cx="21971000" cy="1679429"/>
          </a:xfrm>
          <a:prstGeom prst="rect">
            <a:avLst/>
          </a:prstGeom>
        </p:spPr>
        <p:txBody>
          <a:bodyPr/>
          <a:lstStyle>
            <a:lvl1pPr defTabSz="2292038">
              <a:defRPr spc="-103" sz="10340"/>
            </a:lvl1pPr>
          </a:lstStyle>
          <a:p>
            <a:pPr/>
            <a:r>
              <a:t>PROBLEM STATEMENT</a:t>
            </a:r>
          </a:p>
        </p:txBody>
      </p:sp>
      <p:sp>
        <p:nvSpPr>
          <p:cNvPr id="182" name="To the best of our knowledge, there does not exist any robust method to digitize bilingual handwritten free form documents particularly in English and Urdu"/>
          <p:cNvSpPr txBox="1"/>
          <p:nvPr>
            <p:ph type="body" idx="21"/>
          </p:nvPr>
        </p:nvSpPr>
        <p:spPr>
          <a:xfrm>
            <a:off x="1206500" y="7403331"/>
            <a:ext cx="21971000" cy="233018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330200">
              <a:defRPr sz="4640"/>
            </a:lvl1pPr>
          </a:lstStyle>
          <a:p>
            <a:pPr/>
            <a:r>
              <a:t>To the best of our knowledge, there does not exist any robust method to digitize bilingual handwritten free form documents particularly in English and Urdu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roposed Solution"/>
          <p:cNvSpPr txBox="1"/>
          <p:nvPr>
            <p:ph type="body" idx="21"/>
          </p:nvPr>
        </p:nvSpPr>
        <p:spPr>
          <a:xfrm>
            <a:off x="2091974" y="9080658"/>
            <a:ext cx="20200052" cy="126951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sz="7300"/>
            </a:lvl1pPr>
          </a:lstStyle>
          <a:p>
            <a:pPr/>
            <a:r>
              <a:t>Proposed Solution</a:t>
            </a:r>
          </a:p>
        </p:txBody>
      </p:sp>
      <p:sp>
        <p:nvSpPr>
          <p:cNvPr id="185" name="In this R&amp;D-based project, we aim to build a system that can extract bilingual handwritten text with different scripts Roman script for English and Nastaliq script for Urdu"/>
          <p:cNvSpPr txBox="1"/>
          <p:nvPr>
            <p:ph type="body" sz="quarter" idx="1"/>
          </p:nvPr>
        </p:nvSpPr>
        <p:spPr>
          <a:xfrm>
            <a:off x="1753923" y="5386851"/>
            <a:ext cx="20876154" cy="2942298"/>
          </a:xfrm>
          <a:prstGeom prst="rect">
            <a:avLst/>
          </a:prstGeom>
        </p:spPr>
        <p:txBody>
          <a:bodyPr anchor="ctr"/>
          <a:lstStyle>
            <a:lvl1pPr algn="ctr">
              <a:defRPr spc="-96" sz="4800"/>
            </a:lvl1pPr>
          </a:lstStyle>
          <a:p>
            <a:pPr/>
            <a:r>
              <a:t>In this R&amp;D-based project, we aim to build a system that can extract bilingual handwritten text with different scripts Roman script for English and Nastaliq script for Urdu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roposed Methodolog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Proposed Methodology</a:t>
            </a:r>
          </a:p>
        </p:txBody>
      </p:sp>
      <p:pic>
        <p:nvPicPr>
          <p:cNvPr id="18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3034" y="3213403"/>
            <a:ext cx="21971001" cy="918739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Architectu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Architecture</a:t>
            </a:r>
            <a:r>
              <a:rPr spc="-24" sz="1200"/>
              <a:t> </a:t>
            </a:r>
          </a:p>
        </p:txBody>
      </p:sp>
      <p:pic>
        <p:nvPicPr>
          <p:cNvPr id="19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01666" y="2571644"/>
            <a:ext cx="14180668" cy="10452525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Work Progres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 Progress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2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3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Screenshot 2022-10-27 at 4.51.45 PM.png" descr="Screenshot 2022-10-27 at 4.51.45 PM.png"/>
          <p:cNvPicPr>
            <a:picLocks noChangeAspect="0"/>
          </p:cNvPicPr>
          <p:nvPr>
            <p:ph type="pic" idx="22"/>
          </p:nvPr>
        </p:nvPicPr>
        <p:blipFill>
          <a:blip r:embed="rId3">
            <a:extLst/>
          </a:blip>
          <a:srcRect l="0" t="11938" r="0" b="11938"/>
          <a:stretch>
            <a:fillRect/>
          </a:stretch>
        </p:blipFill>
        <p:spPr>
          <a:xfrm>
            <a:off x="9862025" y="1086524"/>
            <a:ext cx="13868052" cy="10635674"/>
          </a:xfrm>
          <a:prstGeom prst="rect">
            <a:avLst/>
          </a:prstGeom>
        </p:spPr>
      </p:pic>
      <p:pic>
        <p:nvPicPr>
          <p:cNvPr id="196" name="SKMBT_75122072616570_Page_63_Image_0001.png" descr="SKMBT_75122072616570_Page_63_Image_0001.png"/>
          <p:cNvPicPr>
            <a:picLocks noChangeAspect="0"/>
          </p:cNvPicPr>
          <p:nvPr>
            <p:ph type="pic" idx="23"/>
          </p:nvPr>
        </p:nvPicPr>
        <p:blipFill>
          <a:blip r:embed="rId4">
            <a:extLst/>
          </a:blip>
          <a:srcRect l="0" t="0" r="0" b="0"/>
          <a:stretch>
            <a:fillRect/>
          </a:stretch>
        </p:blipFill>
        <p:spPr>
          <a:xfrm>
            <a:off x="1122303" y="1086761"/>
            <a:ext cx="8225771" cy="10635310"/>
          </a:xfrm>
          <a:prstGeom prst="rect">
            <a:avLst/>
          </a:prstGeom>
        </p:spPr>
      </p:pic>
      <p:sp>
        <p:nvSpPr>
          <p:cNvPr id="197" name="Data Annotation"/>
          <p:cNvSpPr txBox="1"/>
          <p:nvPr/>
        </p:nvSpPr>
        <p:spPr>
          <a:xfrm>
            <a:off x="15008791" y="12020581"/>
            <a:ext cx="2965311" cy="535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900">
                <a:solidFill>
                  <a:srgbClr val="000000"/>
                </a:solidFill>
              </a:defRPr>
            </a:lvl1pPr>
          </a:lstStyle>
          <a:p>
            <a:pPr/>
            <a:r>
              <a:t>Data Annotation</a:t>
            </a:r>
          </a:p>
        </p:txBody>
      </p:sp>
      <p:sp>
        <p:nvSpPr>
          <p:cNvPr id="198" name="Data Gathered"/>
          <p:cNvSpPr txBox="1"/>
          <p:nvPr/>
        </p:nvSpPr>
        <p:spPr>
          <a:xfrm>
            <a:off x="3902546" y="12020581"/>
            <a:ext cx="2665515" cy="535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900">
                <a:solidFill>
                  <a:srgbClr val="000000"/>
                </a:solidFill>
              </a:defRPr>
            </a:lvl1pPr>
          </a:lstStyle>
          <a:p>
            <a:pPr/>
            <a:r>
              <a:t>Data Gathered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Binder1_Page_12_Image_0001_png.rf.b25c1f19d76d92d0fb110d1ea4caa361.jpg" descr="Binder1_Page_12_Image_0001_png.rf.b25c1f19d76d92d0fb110d1ea4caa361.jpg"/>
          <p:cNvPicPr>
            <a:picLocks noChangeAspect="0"/>
          </p:cNvPicPr>
          <p:nvPr>
            <p:ph type="pic" idx="22"/>
          </p:nvPr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12731470" y="1086524"/>
            <a:ext cx="9547740" cy="10635674"/>
          </a:xfrm>
          <a:prstGeom prst="rect">
            <a:avLst/>
          </a:prstGeom>
        </p:spPr>
      </p:pic>
      <p:pic>
        <p:nvPicPr>
          <p:cNvPr id="201" name="Screenshot 2022-10-27 at 5.03.57 PM.png" descr="Screenshot 2022-10-27 at 5.03.57 PM.png"/>
          <p:cNvPicPr>
            <a:picLocks noChangeAspect="0"/>
          </p:cNvPicPr>
          <p:nvPr>
            <p:ph type="pic" idx="23"/>
          </p:nvPr>
        </p:nvPicPr>
        <p:blipFill>
          <a:blip r:embed="rId4">
            <a:extLst/>
          </a:blip>
          <a:srcRect l="11696" t="0" r="11696" b="0"/>
          <a:stretch>
            <a:fillRect/>
          </a:stretch>
        </p:blipFill>
        <p:spPr>
          <a:xfrm>
            <a:off x="2050682" y="1084176"/>
            <a:ext cx="9514385" cy="10640686"/>
          </a:xfrm>
          <a:prstGeom prst="rect">
            <a:avLst/>
          </a:prstGeom>
        </p:spPr>
      </p:pic>
      <p:sp>
        <p:nvSpPr>
          <p:cNvPr id="202" name="Language Detection"/>
          <p:cNvSpPr txBox="1"/>
          <p:nvPr/>
        </p:nvSpPr>
        <p:spPr>
          <a:xfrm>
            <a:off x="15674874" y="12020581"/>
            <a:ext cx="3661030" cy="535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900">
                <a:solidFill>
                  <a:srgbClr val="000000"/>
                </a:solidFill>
              </a:defRPr>
            </a:lvl1pPr>
          </a:lstStyle>
          <a:p>
            <a:pPr/>
            <a:r>
              <a:t>Language Detection</a:t>
            </a:r>
          </a:p>
        </p:txBody>
      </p:sp>
      <p:sp>
        <p:nvSpPr>
          <p:cNvPr id="203" name="Data Labeling"/>
          <p:cNvSpPr txBox="1"/>
          <p:nvPr/>
        </p:nvSpPr>
        <p:spPr>
          <a:xfrm>
            <a:off x="5536942" y="12020581"/>
            <a:ext cx="2541766" cy="535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900">
                <a:solidFill>
                  <a:srgbClr val="000000"/>
                </a:solidFill>
              </a:defRPr>
            </a:lvl1pPr>
          </a:lstStyle>
          <a:p>
            <a:pPr/>
            <a:r>
              <a:t>Data Labeling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Language Detection Mode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Language Detection Models</a:t>
            </a:r>
          </a:p>
        </p:txBody>
      </p:sp>
      <p:sp>
        <p:nvSpPr>
          <p:cNvPr id="206" name="YOLO v3"/>
          <p:cNvSpPr txBox="1"/>
          <p:nvPr>
            <p:ph type="body" idx="21"/>
          </p:nvPr>
        </p:nvSpPr>
        <p:spPr>
          <a:xfrm>
            <a:off x="1349814" y="2577698"/>
            <a:ext cx="21971001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YOLO v3</a:t>
            </a:r>
          </a:p>
        </p:txBody>
      </p:sp>
      <p:graphicFrame>
        <p:nvGraphicFramePr>
          <p:cNvPr id="207" name="Table 1"/>
          <p:cNvGraphicFramePr/>
          <p:nvPr/>
        </p:nvGraphicFramePr>
        <p:xfrm>
          <a:off x="1379837" y="3861743"/>
          <a:ext cx="21637026" cy="401015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4336139"/>
                <a:gridCol w="4321305"/>
                <a:gridCol w="4300536"/>
                <a:gridCol w="4377676"/>
                <a:gridCol w="4288669"/>
              </a:tblGrid>
              <a:tr h="999363">
                <a:tc>
                  <a:txBody>
                    <a:bodyPr/>
                    <a:lstStyle/>
                    <a:p>
                      <a:pPr algn="l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Images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Labels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Precision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Recall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999363">
                <a:tc>
                  <a:txBody>
                    <a:bodyPr/>
                    <a:lstStyle/>
                    <a:p>
                      <a:pPr algn="l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all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1557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0.857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0.811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999363">
                <a:tc>
                  <a:txBody>
                    <a:bodyPr/>
                    <a:lstStyle/>
                    <a:p>
                      <a:pPr algn="l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English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1501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0.873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0.854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999363">
                <a:tc>
                  <a:txBody>
                    <a:bodyPr/>
                    <a:lstStyle/>
                    <a:p>
                      <a:pPr algn="l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Urdu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56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0.84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566">
                          <a:latin typeface="Arial"/>
                          <a:ea typeface="Arial"/>
                          <a:cs typeface="Arial"/>
                          <a:sym typeface="Arial"/>
                        </a:rPr>
                        <a:t>0.768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</a:tbl>
          </a:graphicData>
        </a:graphic>
      </p:graphicFrame>
      <p:sp>
        <p:nvSpPr>
          <p:cNvPr id="208" name="YOLO v4"/>
          <p:cNvSpPr txBox="1"/>
          <p:nvPr/>
        </p:nvSpPr>
        <p:spPr>
          <a:xfrm>
            <a:off x="1349814" y="7966401"/>
            <a:ext cx="21971001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YOLO v4</a:t>
            </a:r>
          </a:p>
        </p:txBody>
      </p:sp>
      <p:graphicFrame>
        <p:nvGraphicFramePr>
          <p:cNvPr id="209" name="Table 1-1"/>
          <p:cNvGraphicFramePr/>
          <p:nvPr/>
        </p:nvGraphicFramePr>
        <p:xfrm>
          <a:off x="1404469" y="9206493"/>
          <a:ext cx="21649726" cy="4022855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4335420"/>
                <a:gridCol w="4320577"/>
                <a:gridCol w="4298314"/>
                <a:gridCol w="4376978"/>
                <a:gridCol w="4305735"/>
              </a:tblGrid>
              <a:tr h="1002538">
                <a:tc>
                  <a:txBody>
                    <a:bodyPr/>
                    <a:lstStyle/>
                    <a:p>
                      <a:pPr algn="l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Images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Labels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Precision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Recall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1002538">
                <a:tc>
                  <a:txBody>
                    <a:bodyPr/>
                    <a:lstStyle/>
                    <a:p>
                      <a:pPr algn="l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all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1557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0.851</a:t>
                      </a:r>
                    </a:p>
                  </a:txBody>
                  <a:tcPr marL="16510" marR="16510" marT="16510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0.804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1002538">
                <a:tc>
                  <a:txBody>
                    <a:bodyPr/>
                    <a:lstStyle/>
                    <a:p>
                      <a:pPr algn="l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English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1501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0.883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0.864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1002538">
                <a:tc>
                  <a:txBody>
                    <a:bodyPr/>
                    <a:lstStyle/>
                    <a:p>
                      <a:pPr algn="l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Urdu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56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0.82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766">
                          <a:latin typeface="Arial"/>
                          <a:ea typeface="Arial"/>
                          <a:cs typeface="Arial"/>
                          <a:sym typeface="Arial"/>
                        </a:rPr>
                        <a:t>0.745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YOLO v5"/>
          <p:cNvSpPr txBox="1"/>
          <p:nvPr/>
        </p:nvSpPr>
        <p:spPr>
          <a:xfrm>
            <a:off x="1206500" y="1226443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YOLO v5</a:t>
            </a:r>
          </a:p>
        </p:txBody>
      </p:sp>
      <p:sp>
        <p:nvSpPr>
          <p:cNvPr id="212" name="YOLO v7"/>
          <p:cNvSpPr txBox="1"/>
          <p:nvPr/>
        </p:nvSpPr>
        <p:spPr>
          <a:xfrm>
            <a:off x="1206500" y="6615146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l" defTabSz="825500">
              <a:defRPr b="1" sz="5500">
                <a:solidFill>
                  <a:srgbClr val="000000"/>
                </a:solidFill>
              </a:defRPr>
            </a:lvl1pPr>
          </a:lstStyle>
          <a:p>
            <a:pPr/>
            <a:r>
              <a:t>YOLO v7</a:t>
            </a:r>
          </a:p>
        </p:txBody>
      </p:sp>
      <p:graphicFrame>
        <p:nvGraphicFramePr>
          <p:cNvPr id="213" name="Table 1"/>
          <p:cNvGraphicFramePr/>
          <p:nvPr/>
        </p:nvGraphicFramePr>
        <p:xfrm>
          <a:off x="1293383" y="2348536"/>
          <a:ext cx="21585268" cy="409199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4325761"/>
                <a:gridCol w="4310961"/>
                <a:gridCol w="4290243"/>
                <a:gridCol w="4367198"/>
                <a:gridCol w="4278403"/>
              </a:tblGrid>
              <a:tr h="1019824">
                <a:tc>
                  <a:txBody>
                    <a:bodyPr/>
                    <a:lstStyle/>
                    <a:p>
                      <a:pPr algn="l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Images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Labels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Precision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Recall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1019824">
                <a:tc>
                  <a:txBody>
                    <a:bodyPr/>
                    <a:lstStyle/>
                    <a:p>
                      <a:pPr algn="l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all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1557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0.837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0.8135</a:t>
                      </a:r>
                    </a:p>
                  </a:txBody>
                  <a:tcPr marL="16510" marR="16510" marT="16510" marB="84455" anchor="t" anchorCtr="0" horzOverflow="overflow"/>
                </a:tc>
              </a:tr>
              <a:tr h="1019824">
                <a:tc>
                  <a:txBody>
                    <a:bodyPr/>
                    <a:lstStyle/>
                    <a:p>
                      <a:pPr algn="l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English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1501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0.884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0.855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1019824">
                <a:tc>
                  <a:txBody>
                    <a:bodyPr/>
                    <a:lstStyle/>
                    <a:p>
                      <a:pPr algn="l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Urdu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56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0.79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866">
                          <a:latin typeface="Arial"/>
                          <a:ea typeface="Arial"/>
                          <a:cs typeface="Arial"/>
                          <a:sym typeface="Arial"/>
                        </a:rPr>
                        <a:t>0.772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</a:tbl>
          </a:graphicData>
        </a:graphic>
      </p:graphicFrame>
      <p:sp>
        <p:nvSpPr>
          <p:cNvPr id="214" name="Text"/>
          <p:cNvSpPr txBox="1"/>
          <p:nvPr/>
        </p:nvSpPr>
        <p:spPr>
          <a:xfrm>
            <a:off x="1359363" y="1939669"/>
            <a:ext cx="166053" cy="51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3400"/>
              </a:lnSpc>
              <a:defRPr sz="146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 </a:t>
            </a:r>
          </a:p>
        </p:txBody>
      </p:sp>
      <p:graphicFrame>
        <p:nvGraphicFramePr>
          <p:cNvPr id="215" name="Table 1-1"/>
          <p:cNvGraphicFramePr/>
          <p:nvPr/>
        </p:nvGraphicFramePr>
        <p:xfrm>
          <a:off x="1338890" y="7730889"/>
          <a:ext cx="21597968" cy="463582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4328307"/>
                <a:gridCol w="4313499"/>
                <a:gridCol w="4292768"/>
                <a:gridCol w="4369769"/>
                <a:gridCol w="4280922"/>
              </a:tblGrid>
              <a:tr h="1155780">
                <a:tc>
                  <a:txBody>
                    <a:bodyPr/>
                    <a:lstStyle/>
                    <a:p>
                      <a:pPr algn="l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Class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Images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Labels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Precision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Recall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1155780">
                <a:tc>
                  <a:txBody>
                    <a:bodyPr/>
                    <a:lstStyle/>
                    <a:p>
                      <a:pPr algn="l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all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1557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0.836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0.777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1155780">
                <a:tc>
                  <a:txBody>
                    <a:bodyPr/>
                    <a:lstStyle/>
                    <a:p>
                      <a:pPr algn="l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English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1501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0.893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0.869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  <a:tr h="1155780">
                <a:tc>
                  <a:txBody>
                    <a:bodyPr/>
                    <a:lstStyle/>
                    <a:p>
                      <a:pPr algn="l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Urdu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72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56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0.779</a:t>
                      </a:r>
                    </a:p>
                  </a:txBody>
                  <a:tcPr marL="84455" marR="84455" marT="84455" marB="84455" anchor="t" anchorCtr="0" horzOverflow="overflow"/>
                </a:tc>
                <a:tc>
                  <a:txBody>
                    <a:bodyPr/>
                    <a:lstStyle/>
                    <a:p>
                      <a:pPr algn="r" defTabSz="457200"/>
                      <a:r>
                        <a:rPr b="1" sz="2966">
                          <a:latin typeface="Arial"/>
                          <a:ea typeface="Arial"/>
                          <a:cs typeface="Arial"/>
                          <a:sym typeface="Arial"/>
                        </a:rPr>
                        <a:t>0.799</a:t>
                      </a:r>
                    </a:p>
                  </a:txBody>
                  <a:tcPr marL="84455" marR="84455" marT="84455" marB="84455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OSTER"/>
          <p:cNvSpPr txBox="1"/>
          <p:nvPr>
            <p:ph type="title"/>
          </p:nvPr>
        </p:nvSpPr>
        <p:spPr>
          <a:xfrm>
            <a:off x="1206496" y="4533900"/>
            <a:ext cx="6136478" cy="4648200"/>
          </a:xfrm>
          <a:prstGeom prst="rect">
            <a:avLst/>
          </a:prstGeom>
        </p:spPr>
        <p:txBody>
          <a:bodyPr/>
          <a:lstStyle/>
          <a:p>
            <a:pPr/>
            <a:r>
              <a:t>POSTER</a:t>
            </a:r>
          </a:p>
        </p:txBody>
      </p:sp>
      <p:pic>
        <p:nvPicPr>
          <p:cNvPr id="218" name="Image Gallery" descr="Image Gallery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77410" y="326448"/>
            <a:ext cx="8519416" cy="130631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Introduction"/>
          <p:cNvSpPr txBox="1"/>
          <p:nvPr>
            <p:ph type="title"/>
          </p:nvPr>
        </p:nvSpPr>
        <p:spPr>
          <a:xfrm>
            <a:off x="1687949" y="1077359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sp>
        <p:nvSpPr>
          <p:cNvPr id="159" name="• In Low resourced countries, data is stored and communicated using handwritten documents…"/>
          <p:cNvSpPr txBox="1"/>
          <p:nvPr>
            <p:ph type="body" idx="1"/>
          </p:nvPr>
        </p:nvSpPr>
        <p:spPr>
          <a:xfrm>
            <a:off x="1206500" y="3537506"/>
            <a:ext cx="21971000" cy="8256012"/>
          </a:xfrm>
          <a:prstGeom prst="rect">
            <a:avLst/>
          </a:prstGeom>
        </p:spPr>
        <p:txBody>
          <a:bodyPr/>
          <a:lstStyle/>
          <a:p>
            <a:pPr lvl="1" marL="0" indent="457200">
              <a:buSzTx/>
              <a:buNone/>
            </a:pPr>
            <a:r>
              <a:t>• In Low resourced countries, data is stored and communicated using handwritten documents</a:t>
            </a:r>
          </a:p>
          <a:p>
            <a:pPr lvl="1" marL="0" indent="457200">
              <a:buSzTx/>
              <a:buNone/>
            </a:pPr>
            <a:r>
              <a:t>• This data gets scraped as storing and analyzing it is a challenge </a:t>
            </a:r>
          </a:p>
          <a:p>
            <a:pPr lvl="1" marL="0" indent="457200">
              <a:buSzTx/>
              <a:buNone/>
            </a:pPr>
            <a:r>
              <a:t>• There is a need to digitize and structure this information</a:t>
            </a:r>
          </a:p>
          <a:p>
            <a:pPr lvl="1" marL="0" indent="457200">
              <a:buSzTx/>
              <a:buNone/>
            </a:pPr>
            <a:r>
              <a:t>• These documents, such as medical prescriptions, are usually bilingual – containing both Urdu and English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n for Iteration 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Plan for Iteration 2</a:t>
            </a:r>
          </a:p>
        </p:txBody>
      </p:sp>
      <p:pic>
        <p:nvPicPr>
          <p:cNvPr id="221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8008" y="2960811"/>
            <a:ext cx="22207984" cy="90574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Your Comment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Your Comments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hank You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3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Importance / Motivation"/>
          <p:cNvSpPr txBox="1"/>
          <p:nvPr>
            <p:ph type="title"/>
          </p:nvPr>
        </p:nvSpPr>
        <p:spPr>
          <a:xfrm>
            <a:off x="1716270" y="1077359"/>
            <a:ext cx="21971001" cy="1433164"/>
          </a:xfrm>
          <a:prstGeom prst="rect">
            <a:avLst/>
          </a:prstGeom>
        </p:spPr>
        <p:txBody>
          <a:bodyPr/>
          <a:lstStyle/>
          <a:p>
            <a:pPr/>
            <a:r>
              <a:t>Importance / Motivation</a:t>
            </a:r>
            <a:endParaRPr spc="-24" sz="1200"/>
          </a:p>
        </p:txBody>
      </p:sp>
      <p:sp>
        <p:nvSpPr>
          <p:cNvPr id="162" name="• Digitizing the data makes it more accessible…"/>
          <p:cNvSpPr txBox="1"/>
          <p:nvPr>
            <p:ph type="body" idx="1"/>
          </p:nvPr>
        </p:nvSpPr>
        <p:spPr>
          <a:xfrm>
            <a:off x="1206500" y="3537506"/>
            <a:ext cx="21971000" cy="8256012"/>
          </a:xfrm>
          <a:prstGeom prst="rect">
            <a:avLst/>
          </a:prstGeom>
        </p:spPr>
        <p:txBody>
          <a:bodyPr/>
          <a:lstStyle/>
          <a:p>
            <a:pPr lvl="1" marL="0" indent="457200">
              <a:buSzTx/>
              <a:buNone/>
            </a:pPr>
            <a:r>
              <a:t>• Digitizing the data makes it more accessible</a:t>
            </a:r>
          </a:p>
          <a:p>
            <a:pPr lvl="1" marL="0" indent="457200">
              <a:buSzTx/>
              <a:buNone/>
            </a:pPr>
            <a:r>
              <a:t>• Helps in making data-driven decision making</a:t>
            </a:r>
          </a:p>
          <a:p>
            <a:pPr lvl="1" marL="0" indent="457200">
              <a:buSzTx/>
              <a:buNone/>
            </a:pPr>
            <a:r>
              <a:t>• Data-driven decisions contribute towards long term sustainability</a:t>
            </a:r>
          </a:p>
          <a:p>
            <a:pPr lvl="1" marL="0" indent="457200">
              <a:buSzTx/>
              <a:buNone/>
            </a:pPr>
            <a:r>
              <a:t>• Digitizing documents such as Medical Prescriptions helps in improvement of    healthcare sector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teration 1 Commitme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Iteration 1 Commitment</a:t>
            </a:r>
            <a:r>
              <a:rPr spc="-24" sz="1200"/>
              <a:t> </a:t>
            </a:r>
          </a:p>
        </p:txBody>
      </p:sp>
      <p:pic>
        <p:nvPicPr>
          <p:cNvPr id="16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3413" y="3001758"/>
            <a:ext cx="20097174" cy="82357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rogress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Progress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7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Initial Research and Literature 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Initial Research and Literature Review</a:t>
            </a:r>
            <a:endParaRPr spc="-24" sz="1200"/>
          </a:p>
        </p:txBody>
      </p:sp>
      <p:graphicFrame>
        <p:nvGraphicFramePr>
          <p:cNvPr id="170" name="Table 1"/>
          <p:cNvGraphicFramePr/>
          <p:nvPr/>
        </p:nvGraphicFramePr>
        <p:xfrm>
          <a:off x="1274857" y="3067580"/>
          <a:ext cx="21846986" cy="941739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6457310"/>
                <a:gridCol w="6715602"/>
                <a:gridCol w="3587394"/>
                <a:gridCol w="5086678"/>
              </a:tblGrid>
              <a:tr h="696932"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solidFill>
                            <a:srgbClr val="404040"/>
                          </a:solid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Title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solidFill>
                            <a:srgbClr val="404040"/>
                          </a:solid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Methodology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solidFill>
                            <a:srgbClr val="404040"/>
                          </a:solid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Strengths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solidFill>
                            <a:srgbClr val="404040"/>
                          </a:solid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Limitations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1280060"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An attention-based method for offline handwritten Urdu text recognition (ICFHR, 2020)(Anjum and Khan 2020) </a:t>
                      </a:r>
                      <a:r>
                        <a:rPr b="1" baseline="31999"/>
                        <a:t>1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Encoder Decoder Based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CNN, DenseNet, BLSTM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Position Change 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Attention Mechanism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Relevant Context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Prediction by text character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Separate model for error correction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1337434"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A convolutional recursive deep architecture for unconstrained Urdu handwriting recognition (Neural Computing &amp; application, 2021) </a:t>
                      </a:r>
                      <a:r>
                        <a:rPr baseline="31999"/>
                        <a:t>2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Urdu Handwriting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Convolution + BLSTM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Lastly n-gram model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State of art approaches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Information loss avoid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Image quality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Separate n-gram model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Lack of longer context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Prone to Error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1355838"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A Computationally Efficient Pipeline Approach to Full Page Offline Handwritten Text Recognition (ICDARW, 2019) </a:t>
                      </a:r>
                      <a:r>
                        <a:rPr baseline="31999"/>
                        <a:t>3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Word by word Localization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CNN-BLSTM + Language model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Line by Line less expensive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Multi-down sampled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Combining BLSTM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Localize the text word by word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Space issue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Localize only English text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1587150"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An online cursive handwritten medical words recognition system for busy doctors in developing countries for ensuring efficient healthcare service delivery (Scientific reports, 2022) </a:t>
                      </a:r>
                      <a:r>
                        <a:rPr baseline="31999"/>
                        <a:t>4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Line sequence from image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BLSTM network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SOTA results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The whole sequence of characters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Taking context in account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Works only for online handwritten text extraction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Requires doctors to use a smartpen to write.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3147279">
                <a:tc>
                  <a:txBody>
                    <a:bodyPr/>
                    <a:lstStyle/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Multilingual handwritten numeral recognition using a robust deep network joint with transfer learning (Information Sciences (Elsevier),2021) (Fateh, et al. 2021) </a:t>
                      </a:r>
                      <a:r>
                        <a:rPr baseline="31999"/>
                        <a:t>5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Multilingual Handwritten numbers</a:t>
                      </a:r>
                      <a:endParaRPr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Deep CNN</a:t>
                      </a:r>
                      <a:endParaRPr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Limit to Chinese, Arabic, English, Kannada, Persian, and Urdu </a:t>
                      </a:r>
                      <a:endParaRPr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Language recognition and digit recognition </a:t>
                      </a:r>
                      <a:endParaRPr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Best model parameters for the recognition of digits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SOTA Result</a:t>
                      </a:r>
                      <a:endParaRPr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Employing Transfer Learning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Limited to numbers only</a:t>
                      </a:r>
                      <a:endParaRPr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Multiple languages can lead to error in text localization</a:t>
                      </a:r>
                      <a:endParaRPr b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High error rate possible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7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Initial Research and Literature Re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Initial Research and Literature Review</a:t>
            </a:r>
            <a:endParaRPr spc="-24" sz="1200"/>
          </a:p>
        </p:txBody>
      </p:sp>
      <p:graphicFrame>
        <p:nvGraphicFramePr>
          <p:cNvPr id="173" name="Table 1"/>
          <p:cNvGraphicFramePr/>
          <p:nvPr/>
        </p:nvGraphicFramePr>
        <p:xfrm>
          <a:off x="1274857" y="3067580"/>
          <a:ext cx="21846986" cy="941739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6457310"/>
                <a:gridCol w="6715602"/>
                <a:gridCol w="3587394"/>
                <a:gridCol w="5086678"/>
              </a:tblGrid>
              <a:tr h="1534333"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Title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Methodology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Strengths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Limitations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4150367">
                <a:tc>
                  <a:txBody>
                    <a:bodyPr/>
                    <a:lstStyle/>
                    <a:p>
                      <a:pPr algn="l" defTabSz="457200"/>
                      <a:r>
                        <a:rPr sz="22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TrOCR: Transformer-based Optical Character Recognition with Pre-trained Models (Minghao Li, et al. 2021)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Transformer Architecture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Uses pre-trained CN and NLP models</a:t>
                      </a: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Splits image into sequence of patches that are used as inputs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SOTA Results 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Uses pre-trained CN and NLP models, which take advantage of large-scale unlabeled data for image understanding and language modeling, with no need for an external language model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Does not require CNN for backbone, so image-specific biases are avoided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Requires huge amount of data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Not suitable for low-resource languages (e.g Urdu), due to the nature of transformer architecture as it requires large amounts of data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3719994">
                <a:tc>
                  <a:txBody>
                    <a:bodyPr/>
                    <a:lstStyle/>
                    <a:p>
                      <a:pPr algn="l" defTabSz="457200"/>
                      <a:r>
                        <a:rPr sz="22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LayoutLM: Pre-training of Text and Layout for Document Image Understanding (ACM, 2019)(Yiheng Xu, et al. 2019)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Uses both text and document layouts for training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Joint training in textual and layout information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BERT is used as the backbone, and adds two new input embeddings: Positional and image embedding</a:t>
                      </a: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Positional embeddings to capture relationship among tokens within a document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SOTA Results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Takes into account both textual and layout information, which is beneficial for a great number of real-world document image understanding tasks such as information extraction from scanned documents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Only works for English (will not work for Urdu, or multilingual use cases)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Needs a separate model for text extraction and localization, alongside the LayoutLM model itself, which is quite computationally heavy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7F0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esearch Similar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Research Similarity</a:t>
            </a:r>
            <a:endParaRPr spc="-24" sz="1200"/>
          </a:p>
        </p:txBody>
      </p:sp>
      <p:graphicFrame>
        <p:nvGraphicFramePr>
          <p:cNvPr id="176" name="Table 1"/>
          <p:cNvGraphicFramePr/>
          <p:nvPr/>
        </p:nvGraphicFramePr>
        <p:xfrm>
          <a:off x="1274857" y="3067580"/>
          <a:ext cx="21846986" cy="9417396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7599960"/>
                <a:gridCol w="14247025"/>
              </a:tblGrid>
              <a:tr h="590067"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solidFill>
                            <a:srgbClr val="404040"/>
                          </a:solid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Title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/>
                      <a:r>
                        <a:rPr b="1" sz="2666">
                          <a:solidFill>
                            <a:srgbClr val="404040"/>
                          </a:solidFill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Similarity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862890"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An attention-based method for offline handwritten Urdu text recognition (ICFHR, 2020)(Anjum and Khan 2020) </a:t>
                      </a:r>
                      <a:r>
                        <a:rPr b="1" baseline="31999"/>
                        <a:t>1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 </a:t>
                      </a:r>
                      <a:r>
                        <a:t>Urdu Language extraction, as well as we intend to localize language 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 T</a:t>
                      </a:r>
                      <a:r>
                        <a:t>his paper can act as our baseline for Urdu text extraction</a:t>
                      </a:r>
                      <a:r>
                        <a:rPr sz="1200"/>
                        <a:t> 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1321001"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A convolutional recursive deep architecture for unconstrained Urdu handwriting recognition (Neural Computing &amp; application, 2021) </a:t>
                      </a:r>
                      <a:r>
                        <a:rPr baseline="31999"/>
                        <a:t>2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 </a:t>
                      </a:r>
                      <a:r>
                        <a:t>Urdu handwritten text extraction</a:t>
                      </a:r>
                      <a:r>
                        <a:rPr sz="1200"/>
                        <a:t> 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 </a:t>
                      </a:r>
                      <a:r>
                        <a:t>FYP is about extracting bilingual text (Urdu and English)</a:t>
                      </a:r>
                      <a:r>
                        <a:rPr sz="1200"/>
                        <a:t>  </a:t>
                      </a:r>
                      <a:endParaRPr sz="1200"/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 </a:t>
                      </a:r>
                      <a:r>
                        <a:t>Paper deals with the Urdu extraction part, which is a module in the Document text extraction.</a:t>
                      </a:r>
                      <a:endParaRPr sz="1200"/>
                    </a:p>
                  </a:txBody>
                  <a:tcPr marL="142875" marR="106679" marT="71120" marB="71120" anchor="t" anchorCtr="0" horzOverflow="overflow"/>
                </a:tc>
              </a:tr>
              <a:tr h="1029144"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A Computationally Efficient Pipeline Approach to Full Page Offline Handwritten Text Recognition (ICDARW, 2019) </a:t>
                      </a:r>
                      <a:r>
                        <a:rPr baseline="31999"/>
                        <a:t>3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 W</a:t>
                      </a:r>
                      <a:r>
                        <a:t>e intend to extract text from a free form (full page) bilingual document (English and Urdu)</a:t>
                      </a:r>
                      <a:r>
                        <a:rPr sz="1200"/>
                        <a:t> 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 W</a:t>
                      </a:r>
                      <a:r>
                        <a:t>e also intend to work on a modular approach as proposed by this research paper</a:t>
                      </a:r>
                      <a:r>
                        <a:rPr sz="1200"/>
                        <a:t> 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1324190"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An online cursive handwritten medical words recognition system for busy doctors in developing countries for ensuring efficient healthcare service delivery (Scientific reports, 2022) </a:t>
                      </a:r>
                      <a:r>
                        <a:rPr baseline="31999"/>
                        <a:t>4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 </a:t>
                      </a:r>
                      <a:r>
                        <a:t>They work with handwritten, bilingual handwriting, which is precisely similar to our use case</a:t>
                      </a:r>
                      <a:r>
                        <a:rPr sz="1200"/>
                        <a:t> 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 W</a:t>
                      </a:r>
                      <a:r>
                        <a:t>ork in a similar demographic to ours, i-e, the authors use a developing country like Bangladesh for their case study</a:t>
                      </a:r>
                      <a:r>
                        <a:rPr sz="1200"/>
                        <a:t> 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1333053">
                <a:tc>
                  <a:txBody>
                    <a:bodyPr/>
                    <a:lstStyle/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t>Multilingual handwritten numeral recognition using a robust deep network joint with transfer learning (Information Sciences (Elsevier),2021) (Fateh, et al. 2021) </a:t>
                      </a:r>
                      <a:r>
                        <a:rPr baseline="31999"/>
                        <a:t>5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b="1"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 b="0">
                          <a:latin typeface="Arial"/>
                          <a:ea typeface="Arial"/>
                          <a:cs typeface="Arial"/>
                          <a:sym typeface="Arial"/>
                        </a:rPr>
                        <a:t>• </a:t>
                      </a: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V</a:t>
                      </a:r>
                      <a:r>
                        <a:t>ery similar to what we intend to do, with both a multilingual approach, as well as considering Urdu in their problem as well, but limited to digits</a:t>
                      </a:r>
                      <a:r>
                        <a:rPr sz="1200"/>
                        <a:t> 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  <a:tr h="1195871">
                <a:tc>
                  <a:txBody>
                    <a:bodyPr/>
                    <a:lstStyle/>
                    <a:p>
                      <a:pPr algn="l" defTabSz="457200"/>
                      <a:r>
                        <a:rPr sz="22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TrOCR: Transformer-based Optical Character Recognition with Pre-trained Models (Minghao Li, et al. 2021)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 This is essentially the application of TrOCR, but we intend to work on the handwritten text for both English and Urdu</a:t>
                      </a:r>
                      <a:r>
                        <a:rPr sz="1200"/>
                        <a:t> 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</a:p>
                    <a:p>
                      <a:pPr algn="l" defTabSz="457200">
                        <a:lnSpc>
                          <a:spcPts val="3100"/>
                        </a:lnSpc>
                        <a:spcBef>
                          <a:spcPts val="1600"/>
                        </a:spcBef>
                        <a:defRPr sz="1333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endParaRPr sz="1466"/>
                    </a:p>
                  </a:txBody>
                  <a:tcPr marL="142875" marR="106679" marT="71120" marB="71120" anchor="t" anchorCtr="0" horzOverflow="overflow"/>
                </a:tc>
              </a:tr>
              <a:tr h="1748475">
                <a:tc>
                  <a:txBody>
                    <a:bodyPr/>
                    <a:lstStyle/>
                    <a:p>
                      <a:pPr algn="l" defTabSz="457200"/>
                      <a:r>
                        <a:rPr sz="2200">
                          <a:latin typeface="Times Roman"/>
                          <a:ea typeface="Times Roman"/>
                          <a:cs typeface="Times Roman"/>
                          <a:sym typeface="Times Roman"/>
                        </a:rPr>
                        <a:t>LayoutLM: Pre-training of Text and Layout for Document Image Understanding (ACM, 2019)(Yiheng Xu, et al. 2019)</a:t>
                      </a:r>
                    </a:p>
                  </a:txBody>
                  <a:tcPr marL="142875" marR="106679" marT="71120" marB="71120" anchor="t" anchorCtr="0" horzOverflow="overflow"/>
                </a:tc>
                <a:tc>
                  <a:txBody>
                    <a:bodyPr/>
                    <a:lstStyle/>
                    <a:p>
                      <a:pPr algn="l" defTabSz="457200">
                        <a:defRPr sz="2200">
                          <a:latin typeface="Times Roman"/>
                          <a:ea typeface="Times Roman"/>
                          <a:cs typeface="Times Roman"/>
                          <a:sym typeface="Times Roman"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•</a:t>
                      </a:r>
                      <a:r>
                        <a:t> Our research work also deals with entity extraction based on layout information, so there’s a relation of this work in our research.</a:t>
                      </a:r>
                    </a:p>
                  </a:txBody>
                  <a:tcPr marL="142875" marR="106679" marT="71120" marB="7112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A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GAP</a:t>
            </a:r>
          </a:p>
        </p:txBody>
      </p:sp>
      <p:sp>
        <p:nvSpPr>
          <p:cNvPr id="179" name="• No work has been done for mainstream work on multilingual free-form document digitization…"/>
          <p:cNvSpPr txBox="1"/>
          <p:nvPr>
            <p:ph type="body" idx="4294967295"/>
          </p:nvPr>
        </p:nvSpPr>
        <p:spPr>
          <a:xfrm>
            <a:off x="1206500" y="3537506"/>
            <a:ext cx="21971000" cy="8256012"/>
          </a:xfrm>
          <a:prstGeom prst="rect">
            <a:avLst/>
          </a:prstGeom>
        </p:spPr>
        <p:txBody>
          <a:bodyPr/>
          <a:lstStyle/>
          <a:p>
            <a:pPr lvl="1" marL="0" indent="457200">
              <a:buSzTx/>
              <a:buNone/>
            </a:pPr>
            <a:r>
              <a:t>• No work has been done for mainstream work on multilingual free-form document digitization</a:t>
            </a:r>
          </a:p>
          <a:p>
            <a:pPr lvl="1" marL="0" indent="457200">
              <a:buSzTx/>
              <a:buNone/>
            </a:pPr>
            <a:r>
              <a:t>• No work has been done, especially for Urdu Documents</a:t>
            </a:r>
          </a:p>
          <a:p>
            <a:pPr lvl="1" marL="0" indent="457200">
              <a:buSzTx/>
              <a:buNone/>
            </a:pPr>
            <a:r>
              <a:t>• Some work has been done for the multilingual document, but they don’t cater to English and Urdu Language.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